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9" r:id="rId4"/>
    <p:sldId id="278" r:id="rId5"/>
    <p:sldId id="273" r:id="rId6"/>
    <p:sldId id="279" r:id="rId7"/>
    <p:sldId id="274" r:id="rId8"/>
    <p:sldId id="262" r:id="rId9"/>
    <p:sldId id="275" r:id="rId10"/>
    <p:sldId id="276" r:id="rId11"/>
    <p:sldId id="277" r:id="rId12"/>
    <p:sldId id="280" r:id="rId13"/>
    <p:sldId id="272" r:id="rId14"/>
    <p:sldId id="281" r:id="rId15"/>
    <p:sldId id="282" r:id="rId16"/>
    <p:sldId id="283" r:id="rId17"/>
    <p:sldId id="284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799B01-314C-49CC-DB20-C95367B9D319}" name="Cristina Gutiérrez Jiménez" initials="CGJ" userId="S::cgutierrez@freepikco.onmicrosoft.com::9b066b6f-0938-49e6-9aab-2bba891a0f35" providerId="AD"/>
  <p188:author id="{1D697F11-E857-4E9B-674F-30490533E613}" name="Rubén Martín Sánchez" initials="RMS" userId="S::rmartin@freepikco.onmicrosoft.com::99c76c5c-dbd8-45dc-86f7-d64d860af3f1" providerId="AD"/>
  <p188:author id="{5EBDB1DB-79A8-947B-9063-5F17B44521F2}" name="Ruben Martin Sanchez" initials="RMS" userId="e84aa1c1e377097e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bén Martín Sánchez" initials="RMS" lastIdx="1" clrIdx="0">
    <p:extLst>
      <p:ext uri="{19B8F6BF-5375-455C-9EA6-DF929625EA0E}">
        <p15:presenceInfo xmlns:p15="http://schemas.microsoft.com/office/powerpoint/2012/main" userId="S::rmartin@freepikco.onmicrosoft.com::99c76c5c-dbd8-45dc-86f7-d64d860af3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5"/>
    <a:srgbClr val="1FD81A"/>
    <a:srgbClr val="6E6EE3"/>
    <a:srgbClr val="ABB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3" autoAdjust="0"/>
    <p:restoredTop sz="94923" autoAdjust="0"/>
  </p:normalViewPr>
  <p:slideViewPr>
    <p:cSldViewPr snapToGrid="0" showGuides="1">
      <p:cViewPr varScale="1">
        <p:scale>
          <a:sx n="108" d="100"/>
          <a:sy n="108" d="100"/>
        </p:scale>
        <p:origin x="845" y="62"/>
      </p:cViewPr>
      <p:guideLst/>
    </p:cSldViewPr>
  </p:slideViewPr>
  <p:outlineViewPr>
    <p:cViewPr>
      <p:scale>
        <a:sx n="33" d="100"/>
        <a:sy n="33" d="100"/>
      </p:scale>
      <p:origin x="0" y="-4212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44CE5F-8C67-4FAF-8028-D7E4D9E68E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5FEFD1-CE04-4DD5-B7A6-850528A659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5D52F-4D70-4ABC-9288-F02DCCAE4BCC}" type="datetimeFigureOut">
              <a:rPr lang="es-ES" smtClean="0"/>
              <a:t>24/05/2022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DBEB01-979F-48E4-9ACE-54ADD5DEEA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EB7EF0-09B9-4C7B-AB0B-0658505687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024A2-BD8A-4BA8-81EA-257AEFDC38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332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882FA-E089-4F52-A849-EBE0D5110C96}" type="datetimeFigureOut">
              <a:rPr lang="es-ES" smtClean="0"/>
              <a:t>24/05/2022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A0A34-6EB3-43B1-A1D1-0839AFA3F5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03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19443"/>
            <a:ext cx="6858000" cy="1120762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09261"/>
            <a:ext cx="6858000" cy="351388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hree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16C9-25F2-4E9A-9F78-0530A54C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5ED5E6-9651-4767-9A5B-CB3879448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7925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AEA3490-67CC-4B49-867B-59A5F0527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177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4A65C1-537A-49EC-B360-2884C343A2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7029" y="2915611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576A6E-6F7A-44AB-90FE-92E4056E8F3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49281" y="2913933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ABFA7B1-3F38-4BB3-990D-E15E1AAD471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5902429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0E1E2C2-B2A4-4196-9BED-46BB448A9BB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91533" y="2909783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13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5/24/2022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3150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5/24/2022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6690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022307C-D1BA-4FEF-809E-8A95C9EB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5/24/2022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B13404-378A-4961-A564-2DBFEA60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1596C8-8C93-4309-981A-9C71361D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65872-762E-4CFE-832B-CFA1A201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32BA63-80E7-4035-9BA9-1B7B57FE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68017"/>
            <a:ext cx="7696200" cy="33230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017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C3CF40CD-F3C0-4BE5-8708-0140F7FBD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4" b="1778"/>
          <a:stretch/>
        </p:blipFill>
        <p:spPr>
          <a:xfrm rot="16200000" flipH="1">
            <a:off x="3845891" y="246049"/>
            <a:ext cx="5544158" cy="5052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 anchor="b">
            <a:noAutofit/>
          </a:bodyPr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B0063E62-E94E-4148-BB62-02A0598CD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b="13804"/>
          <a:stretch/>
        </p:blipFill>
        <p:spPr>
          <a:xfrm flipH="1">
            <a:off x="5267893" y="2123887"/>
            <a:ext cx="3876107" cy="30196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2756" y="3404144"/>
            <a:ext cx="2847262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3980" y="3404144"/>
            <a:ext cx="2847266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9088" y="2900433"/>
            <a:ext cx="3434598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870314" y="2900433"/>
            <a:ext cx="343460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973393"/>
            <a:ext cx="3354030" cy="1550425"/>
          </a:xfrm>
        </p:spPr>
        <p:txBody>
          <a:bodyPr anchor="b"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744140"/>
            <a:ext cx="384810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713238"/>
            <a:ext cx="3354030" cy="11213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EFF7-90E2-431F-8E31-BA0CE4C55B2F}" type="datetimeFigureOut">
              <a:rPr lang="en-US" smtClean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EFFA-EA14-4325-A0F4-7973582784D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58" r:id="rId6"/>
    <p:sldLayoutId id="2147483671" r:id="rId7"/>
    <p:sldLayoutId id="2147483672" r:id="rId8"/>
    <p:sldLayoutId id="2147483659" r:id="rId9"/>
    <p:sldLayoutId id="2147483670" r:id="rId10"/>
    <p:sldLayoutId id="2147483677" r:id="rId11"/>
    <p:sldLayoutId id="2147483679" r:id="rId12"/>
    <p:sldLayoutId id="2147483680" r:id="rId13"/>
    <p:sldLayoutId id="2147483681" r:id="rId14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bg1"/>
          </a:solidFill>
          <a:latin typeface="Space Mono" panose="02000509040000020004" pitchFamily="49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microsoft.com/office/2011/relationships/webextension" Target="../webextensions/webextension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microsoft.com/office/2011/relationships/webextension" Target="../webextensions/webextension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microsoft.com/office/2011/relationships/webextension" Target="../webextensions/webextension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microsoft.com/office/2011/relationships/webextension" Target="../webextensions/webextension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969" y="1115008"/>
            <a:ext cx="4908062" cy="2350851"/>
          </a:xfrm>
        </p:spPr>
        <p:txBody>
          <a:bodyPr/>
          <a:lstStyle/>
          <a:p>
            <a:r>
              <a:rPr lang="en-US" sz="4800" dirty="0" err="1"/>
              <a:t>Prueba</a:t>
            </a:r>
            <a:r>
              <a:rPr lang="en-US" sz="4800" dirty="0"/>
              <a:t> Técnica </a:t>
            </a:r>
            <a:r>
              <a:rPr lang="en-US" sz="4800" dirty="0" err="1"/>
              <a:t>DataCompany</a:t>
            </a:r>
            <a:r>
              <a:rPr lang="en-US" sz="4800" dirty="0"/>
              <a:t>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7969" y="3612510"/>
            <a:ext cx="4908062" cy="351388"/>
          </a:xfrm>
        </p:spPr>
        <p:txBody>
          <a:bodyPr/>
          <a:lstStyle/>
          <a:p>
            <a:r>
              <a:rPr lang="en-US" dirty="0" err="1">
                <a:latin typeface="Raleway" pitchFamily="2" charset="0"/>
              </a:rPr>
              <a:t>Análisis</a:t>
            </a:r>
            <a:r>
              <a:rPr lang="en-US" dirty="0">
                <a:latin typeface="Raleway" pitchFamily="2" charset="0"/>
              </a:rPr>
              <a:t> de </a:t>
            </a:r>
            <a:r>
              <a:rPr lang="en-US" dirty="0" err="1">
                <a:latin typeface="Raleway" pitchFamily="2" charset="0"/>
              </a:rPr>
              <a:t>sentimientos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en</a:t>
            </a:r>
            <a:r>
              <a:rPr lang="en-US" dirty="0">
                <a:latin typeface="Raleway" pitchFamily="2" charset="0"/>
              </a:rPr>
              <a:t> </a:t>
            </a:r>
            <a:r>
              <a:rPr lang="en-US" dirty="0" err="1">
                <a:latin typeface="Raleway" pitchFamily="2" charset="0"/>
              </a:rPr>
              <a:t>mensajes</a:t>
            </a:r>
            <a:r>
              <a:rPr lang="en-US" dirty="0">
                <a:latin typeface="Raleway" pitchFamily="2" charset="0"/>
              </a:rPr>
              <a:t> de Twitter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D840BE-8B09-4413-9549-168E70C5A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84122"/>
            <a:ext cx="845820" cy="68328"/>
          </a:xfrm>
          <a:prstGeom prst="rect">
            <a:avLst/>
          </a:prstGeom>
        </p:spPr>
      </p:pic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E069FE39-9AFF-4E56-B3BB-5BAB5B045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78072" y="746473"/>
            <a:ext cx="3322320" cy="880771"/>
          </a:xfrm>
          <a:prstGeom prst="rect">
            <a:avLst/>
          </a:prstGeom>
        </p:spPr>
      </p:pic>
      <p:pic>
        <p:nvPicPr>
          <p:cNvPr id="7" name="Imagen 6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7CE9324-0A66-40D5-9B2B-2B328B7F3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7713280" y="2789084"/>
            <a:ext cx="1413641" cy="2201746"/>
          </a:xfrm>
          <a:prstGeom prst="rect">
            <a:avLst/>
          </a:prstGeom>
        </p:spPr>
      </p:pic>
      <p:pic>
        <p:nvPicPr>
          <p:cNvPr id="8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138275C3-D8AB-4EA7-B0E9-C22A9EADE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2696" y="2760310"/>
            <a:ext cx="2911304" cy="238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>
            <a:normAutofit fontScale="90000"/>
          </a:bodyPr>
          <a:lstStyle/>
          <a:p>
            <a:r>
              <a:rPr lang="en-US" dirty="0"/>
              <a:t>Meses de mayor </a:t>
            </a:r>
            <a:r>
              <a:rPr lang="en-US" dirty="0" err="1"/>
              <a:t>actividad</a:t>
            </a:r>
            <a:r>
              <a:rPr lang="en-US" dirty="0"/>
              <a:t> de </a:t>
            </a:r>
            <a:r>
              <a:rPr lang="en-US" dirty="0" err="1"/>
              <a:t>publicaciones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cuenta</a:t>
            </a:r>
            <a:endParaRPr lang="en-US" dirty="0"/>
          </a:p>
        </p:txBody>
      </p:sp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id="{D0FB59F8-C59F-4D5C-98B2-B2B621383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1772" y="280775"/>
            <a:ext cx="3322320" cy="88077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2F37EC7-98BD-4D18-BA4C-930F6A295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39" y="4591050"/>
            <a:ext cx="845820" cy="68328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6" name="Complemento 55" title="Visor web">
                <a:extLst>
                  <a:ext uri="{FF2B5EF4-FFF2-40B4-BE49-F238E27FC236}">
                    <a16:creationId xmlns:a16="http://schemas.microsoft.com/office/drawing/2014/main" id="{9FBEE37F-98D2-CCD3-8531-C146D7DC670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15386" y="1295567"/>
              <a:ext cx="5713228" cy="339136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56" name="Complemento 55" title="Visor web">
                <a:extLst>
                  <a:ext uri="{FF2B5EF4-FFF2-40B4-BE49-F238E27FC236}">
                    <a16:creationId xmlns:a16="http://schemas.microsoft.com/office/drawing/2014/main" id="{9FBEE37F-98D2-CCD3-8531-C146D7DC67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5386" y="1295567"/>
                <a:ext cx="5713228" cy="33913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051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>
            <a:normAutofit/>
          </a:bodyPr>
          <a:lstStyle/>
          <a:p>
            <a:r>
              <a:rPr lang="en-US" dirty="0" err="1"/>
              <a:t>Correlación</a:t>
            </a:r>
            <a:r>
              <a:rPr lang="en-US" dirty="0"/>
              <a:t> entre las </a:t>
            </a:r>
            <a:r>
              <a:rPr lang="en-US" dirty="0" err="1"/>
              <a:t>métricas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tuits</a:t>
            </a:r>
            <a:endParaRPr lang="en-US" dirty="0"/>
          </a:p>
        </p:txBody>
      </p:sp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id="{D0FB59F8-C59F-4D5C-98B2-B2B621383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1772" y="280775"/>
            <a:ext cx="3322320" cy="88077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2F37EC7-98BD-4D18-BA4C-930F6A295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39" y="4591050"/>
            <a:ext cx="845820" cy="68328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6" name="Complemento 55" title="Visor web">
                <a:extLst>
                  <a:ext uri="{FF2B5EF4-FFF2-40B4-BE49-F238E27FC236}">
                    <a16:creationId xmlns:a16="http://schemas.microsoft.com/office/drawing/2014/main" id="{9FBEE37F-98D2-CCD3-8531-C146D7DC670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15386" y="1295567"/>
              <a:ext cx="5713228" cy="339136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56" name="Complemento 55" title="Visor web">
                <a:extLst>
                  <a:ext uri="{FF2B5EF4-FFF2-40B4-BE49-F238E27FC236}">
                    <a16:creationId xmlns:a16="http://schemas.microsoft.com/office/drawing/2014/main" id="{9FBEE37F-98D2-CCD3-8531-C146D7DC67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5386" y="1295567"/>
                <a:ext cx="5713228" cy="33913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5024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dirty="0"/>
              <a:t>Predicciones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/>
              <a:t>04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46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ángulo 43">
            <a:extLst>
              <a:ext uri="{FF2B5EF4-FFF2-40B4-BE49-F238E27FC236}">
                <a16:creationId xmlns:a16="http://schemas.microsoft.com/office/drawing/2014/main" id="{6AFC45C3-92FB-45D7-8C1B-7130054BEC4C}"/>
              </a:ext>
            </a:extLst>
          </p:cNvPr>
          <p:cNvSpPr/>
          <p:nvPr/>
        </p:nvSpPr>
        <p:spPr>
          <a:xfrm>
            <a:off x="4034972" y="3341306"/>
            <a:ext cx="615000" cy="298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36B9BAD7-E879-44DA-A370-3589FA6F5002}"/>
              </a:ext>
            </a:extLst>
          </p:cNvPr>
          <p:cNvSpPr/>
          <p:nvPr/>
        </p:nvSpPr>
        <p:spPr>
          <a:xfrm>
            <a:off x="3051593" y="3341306"/>
            <a:ext cx="983379" cy="298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8C51277-9D89-49A3-9BB4-E438EC2FC3E8}"/>
              </a:ext>
            </a:extLst>
          </p:cNvPr>
          <p:cNvSpPr/>
          <p:nvPr/>
        </p:nvSpPr>
        <p:spPr>
          <a:xfrm>
            <a:off x="4763386" y="1580500"/>
            <a:ext cx="1187471" cy="298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C9D92EC-2836-4AAC-8FA9-CFA479BEED38}"/>
              </a:ext>
            </a:extLst>
          </p:cNvPr>
          <p:cNvSpPr/>
          <p:nvPr/>
        </p:nvSpPr>
        <p:spPr>
          <a:xfrm>
            <a:off x="3051593" y="1582344"/>
            <a:ext cx="2068990" cy="298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875693-0101-47F8-8FF6-40B84B49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>
            <a:normAutofit/>
          </a:bodyPr>
          <a:lstStyle/>
          <a:p>
            <a:r>
              <a:rPr lang="en-US" dirty="0" err="1"/>
              <a:t>Resultados</a:t>
            </a:r>
            <a:r>
              <a:rPr lang="en-US" dirty="0"/>
              <a:t> de las </a:t>
            </a:r>
            <a:r>
              <a:rPr lang="en-US" dirty="0" err="1"/>
              <a:t>predicciones</a:t>
            </a:r>
            <a:endParaRPr lang="en-US" dirty="0"/>
          </a:p>
        </p:txBody>
      </p:sp>
      <p:sp>
        <p:nvSpPr>
          <p:cNvPr id="32" name="Google Shape;375;p47">
            <a:extLst>
              <a:ext uri="{FF2B5EF4-FFF2-40B4-BE49-F238E27FC236}">
                <a16:creationId xmlns:a16="http://schemas.microsoft.com/office/drawing/2014/main" id="{1F7A972B-DD4D-4A39-89C5-AEADB5B2123F}"/>
              </a:ext>
            </a:extLst>
          </p:cNvPr>
          <p:cNvSpPr txBox="1"/>
          <p:nvPr/>
        </p:nvSpPr>
        <p:spPr>
          <a:xfrm flipH="1">
            <a:off x="484439" y="1535316"/>
            <a:ext cx="2462723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Tweets positivos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48" name="Google Shape;375;p47">
            <a:extLst>
              <a:ext uri="{FF2B5EF4-FFF2-40B4-BE49-F238E27FC236}">
                <a16:creationId xmlns:a16="http://schemas.microsoft.com/office/drawing/2014/main" id="{34D038D3-F059-40FC-93CE-B3BA9718BE6E}"/>
              </a:ext>
            </a:extLst>
          </p:cNvPr>
          <p:cNvSpPr txBox="1"/>
          <p:nvPr/>
        </p:nvSpPr>
        <p:spPr>
          <a:xfrm flipH="1">
            <a:off x="7272105" y="1545538"/>
            <a:ext cx="83027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66%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49" name="Google Shape;375;p47">
            <a:extLst>
              <a:ext uri="{FF2B5EF4-FFF2-40B4-BE49-F238E27FC236}">
                <a16:creationId xmlns:a16="http://schemas.microsoft.com/office/drawing/2014/main" id="{6169C54D-C2EA-4C01-B696-60DE911BB4F0}"/>
              </a:ext>
            </a:extLst>
          </p:cNvPr>
          <p:cNvSpPr txBox="1"/>
          <p:nvPr/>
        </p:nvSpPr>
        <p:spPr>
          <a:xfrm flipH="1">
            <a:off x="484439" y="3298134"/>
            <a:ext cx="2462723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Tweets negativos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52" name="Google Shape;375;p47">
            <a:extLst>
              <a:ext uri="{FF2B5EF4-FFF2-40B4-BE49-F238E27FC236}">
                <a16:creationId xmlns:a16="http://schemas.microsoft.com/office/drawing/2014/main" id="{79866A5A-20F5-43BF-9A40-D1B57892D6AB}"/>
              </a:ext>
            </a:extLst>
          </p:cNvPr>
          <p:cNvSpPr txBox="1"/>
          <p:nvPr/>
        </p:nvSpPr>
        <p:spPr>
          <a:xfrm flipH="1">
            <a:off x="7272105" y="3298134"/>
            <a:ext cx="83027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34%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287270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-0.00062 L 0.20955 1.60494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0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7037E-6 L 0.17552 -0.00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67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15" grpId="0" animBg="1"/>
      <p:bldP spid="4" grpId="0"/>
      <p:bldP spid="48" grpId="0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dirty="0"/>
              <a:t>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/>
              <a:t>05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99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dirty="0"/>
              <a:t>Despliegue de la API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/>
              <a:t>06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47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n-US" dirty="0" err="1"/>
              <a:t>Herramientas</a:t>
            </a:r>
            <a:endParaRPr lang="en-US" dirty="0"/>
          </a:p>
        </p:txBody>
      </p:sp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id="{D0FB59F8-C59F-4D5C-98B2-B2B621383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1772" y="280775"/>
            <a:ext cx="3322320" cy="88077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2F37EC7-98BD-4D18-BA4C-930F6A295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39" y="4591050"/>
            <a:ext cx="845820" cy="6832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421EF80-908E-8458-6B10-EE486B7D7397}"/>
              </a:ext>
            </a:extLst>
          </p:cNvPr>
          <p:cNvSpPr txBox="1"/>
          <p:nvPr/>
        </p:nvSpPr>
        <p:spPr>
          <a:xfrm>
            <a:off x="723898" y="4118343"/>
            <a:ext cx="273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Raleway" pitchFamily="2" charset="0"/>
              </a:rPr>
              <a:t>Elastic</a:t>
            </a:r>
            <a:r>
              <a:rPr lang="es-ES" b="1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Raleway" pitchFamily="2" charset="0"/>
              </a:rPr>
              <a:t>BeanStalk</a:t>
            </a:r>
            <a:endParaRPr lang="es-ES" b="1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46D0FB8-ED8C-F2AC-9206-9602CDFB2C30}"/>
              </a:ext>
            </a:extLst>
          </p:cNvPr>
          <p:cNvSpPr txBox="1"/>
          <p:nvPr/>
        </p:nvSpPr>
        <p:spPr>
          <a:xfrm>
            <a:off x="5473661" y="4118343"/>
            <a:ext cx="273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Raleway" pitchFamily="2" charset="0"/>
              </a:rPr>
              <a:t>Pythonanywhere</a:t>
            </a:r>
            <a:endParaRPr lang="es-ES" b="1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35996C-CD74-B15C-A115-828FBB56F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19" y="935665"/>
            <a:ext cx="3473410" cy="3387750"/>
          </a:xfrm>
          <a:prstGeom prst="rect">
            <a:avLst/>
          </a:prstGeom>
        </p:spPr>
      </p:pic>
      <p:sp>
        <p:nvSpPr>
          <p:cNvPr id="4" name="AutoShape 8" descr="Host, run, and code Python in the cloud: PythonAnywhere">
            <a:extLst>
              <a:ext uri="{FF2B5EF4-FFF2-40B4-BE49-F238E27FC236}">
                <a16:creationId xmlns:a16="http://schemas.microsoft.com/office/drawing/2014/main" id="{491B2606-FBA6-198A-5AE6-D4DBCD209D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50"/>
            <a:ext cx="4164419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BE075431-C152-490F-F105-073911C68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414" y="1999854"/>
            <a:ext cx="4378262" cy="87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News Room: PythonAnywhere">
            <a:extLst>
              <a:ext uri="{FF2B5EF4-FFF2-40B4-BE49-F238E27FC236}">
                <a16:creationId xmlns:a16="http://schemas.microsoft.com/office/drawing/2014/main" id="{C8A99ECD-6825-E568-E44D-49298D5FE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852" y="1951628"/>
            <a:ext cx="3902995" cy="87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704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858534"/>
            <a:ext cx="7696200" cy="648552"/>
          </a:xfrm>
        </p:spPr>
        <p:txBody>
          <a:bodyPr/>
          <a:lstStyle/>
          <a:p>
            <a:r>
              <a:rPr lang="es-ES" dirty="0"/>
              <a:t>Gracias!!!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23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68F8C9-9363-411D-9575-F40C87BD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s-ES" dirty="0"/>
              <a:t>Resumen del proyecto</a:t>
            </a:r>
            <a:endParaRPr lang="en-US" dirty="0"/>
          </a:p>
        </p:txBody>
      </p:sp>
      <p:graphicFrame>
        <p:nvGraphicFramePr>
          <p:cNvPr id="6" name="Google Shape;135;p27">
            <a:extLst>
              <a:ext uri="{FF2B5EF4-FFF2-40B4-BE49-F238E27FC236}">
                <a16:creationId xmlns:a16="http://schemas.microsoft.com/office/drawing/2014/main" id="{FE047A1F-8B1F-49D5-B39F-FFE967D646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650399"/>
              </p:ext>
            </p:extLst>
          </p:nvPr>
        </p:nvGraphicFramePr>
        <p:xfrm>
          <a:off x="720000" y="1684020"/>
          <a:ext cx="7396223" cy="30893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83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46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naheim"/>
                        </a:rPr>
                        <a:t>1. Atacar Api de Twitter</a:t>
                      </a:r>
                      <a:endParaRPr sz="1100" b="1" u="none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naheim"/>
                        </a:rPr>
                        <a:t>Utilizando librería Tweepy se obtiene el contenido del tweet así como su redactor, métricas, interacciones y más información.</a:t>
                      </a:r>
                      <a:endParaRPr sz="11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6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naheim"/>
                        </a:rPr>
                        <a:t>2. Base de datos</a:t>
                      </a:r>
                      <a:endParaRPr sz="1100" b="1" u="none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naheim"/>
                        </a:rPr>
                        <a:t>Creación de una instancia de base de datos en RDS que albergara la base de datos de la aplicación, que consta de 2 tablas, una de tweets y su información y otra de autores.</a:t>
                      </a:r>
                      <a:endParaRPr sz="11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6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naheim"/>
                        </a:rPr>
                        <a:t>3. Análisis Exploratorio</a:t>
                      </a:r>
                      <a:endParaRPr sz="1100" b="1" u="none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naheim"/>
                        </a:rPr>
                        <a:t>Análisis explaratorio que responde a planteamientos propuestos más adelante.</a:t>
                      </a:r>
                      <a:endParaRPr sz="11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6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naheim"/>
                        </a:rPr>
                        <a:t>4. Predicciones</a:t>
                      </a:r>
                      <a:endParaRPr sz="1100" b="1" u="none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naheim"/>
                        </a:rPr>
                        <a:t>Utilización de un modelo de NLP preentrenado para predecir si el sentimiento del mensaje es positivo o negativo</a:t>
                      </a:r>
                      <a:endParaRPr sz="11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6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naheim"/>
                        </a:rPr>
                        <a:t>5. API</a:t>
                      </a:r>
                      <a:endParaRPr sz="1100" b="1" u="none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naheim"/>
                        </a:rPr>
                        <a:t>API de 2 endpoints, una home y uno de predicciones que se usa para obtener resultados del modelo</a:t>
                      </a:r>
                      <a:endParaRPr sz="11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6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naheim"/>
                        </a:rPr>
                        <a:t>6. Despliegue de la API</a:t>
                      </a:r>
                      <a:endParaRPr sz="1100" b="1" u="none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naheim"/>
                        </a:rPr>
                        <a:t>Despliegue en servicios como Elastic BeanSatlk y Pythonanywhere</a:t>
                      </a:r>
                      <a:endParaRPr sz="11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D3F9B6E1-DD65-4EC9-835C-0537C7995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60" y="-174400"/>
            <a:ext cx="3322320" cy="880771"/>
          </a:xfrm>
          <a:prstGeom prst="rect">
            <a:avLst/>
          </a:prstGeom>
        </p:spPr>
      </p:pic>
      <p:pic>
        <p:nvPicPr>
          <p:cNvPr id="15" name="Imagen 14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7E7AFB48-4E6F-49AE-A33F-DCDB84E61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140" y="172332"/>
            <a:ext cx="1340903" cy="315348"/>
          </a:xfrm>
          <a:prstGeom prst="rect">
            <a:avLst/>
          </a:prstGeom>
        </p:spPr>
      </p:pic>
      <p:pic>
        <p:nvPicPr>
          <p:cNvPr id="18" name="Imagen 17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68FBE14-B8E4-4EBD-908B-0ACE31801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8073259" y="3338737"/>
            <a:ext cx="1413641" cy="22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8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dirty="0"/>
              <a:t>Atacar API Twitter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/>
              <a:t>01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n-US" dirty="0" err="1"/>
              <a:t>Herramientas</a:t>
            </a:r>
            <a:endParaRPr lang="en-US" dirty="0"/>
          </a:p>
        </p:txBody>
      </p:sp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id="{D0FB59F8-C59F-4D5C-98B2-B2B621383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1772" y="280775"/>
            <a:ext cx="3322320" cy="88077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2F37EC7-98BD-4D18-BA4C-930F6A295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39" y="4591050"/>
            <a:ext cx="845820" cy="683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E5223DF-BBA4-C4BB-8882-FB0B3EB9C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205021"/>
            <a:ext cx="2733453" cy="273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Twitter PNG transparente - StickPNG">
            <a:extLst>
              <a:ext uri="{FF2B5EF4-FFF2-40B4-BE49-F238E27FC236}">
                <a16:creationId xmlns:a16="http://schemas.microsoft.com/office/drawing/2014/main" id="{6823BBFB-92BB-2073-7340-31344BC76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722" y="424082"/>
            <a:ext cx="4295333" cy="429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421EF80-908E-8458-6B10-EE486B7D7397}"/>
              </a:ext>
            </a:extLst>
          </p:cNvPr>
          <p:cNvSpPr txBox="1"/>
          <p:nvPr/>
        </p:nvSpPr>
        <p:spPr>
          <a:xfrm>
            <a:off x="723898" y="4118343"/>
            <a:ext cx="273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Raleway" pitchFamily="2" charset="0"/>
              </a:rPr>
              <a:t>Python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46D0FB8-ED8C-F2AC-9206-9602CDFB2C30}"/>
              </a:ext>
            </a:extLst>
          </p:cNvPr>
          <p:cNvSpPr txBox="1"/>
          <p:nvPr/>
        </p:nvSpPr>
        <p:spPr>
          <a:xfrm>
            <a:off x="5473661" y="4118343"/>
            <a:ext cx="273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  <a:latin typeface="Raleway" pitchFamily="2" charset="0"/>
              </a:rPr>
              <a:t>Tweepy</a:t>
            </a:r>
            <a:endParaRPr lang="es-ES" b="1" dirty="0">
              <a:solidFill>
                <a:schemeClr val="bg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451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dirty="0"/>
              <a:t>Base de datos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/>
              <a:t>02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19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n-US" dirty="0" err="1"/>
              <a:t>Herramientas</a:t>
            </a:r>
            <a:endParaRPr lang="en-US" dirty="0"/>
          </a:p>
        </p:txBody>
      </p:sp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id="{D0FB59F8-C59F-4D5C-98B2-B2B621383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1772" y="280775"/>
            <a:ext cx="3322320" cy="88077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2F37EC7-98BD-4D18-BA4C-930F6A295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39" y="4591050"/>
            <a:ext cx="845820" cy="6832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421EF80-908E-8458-6B10-EE486B7D7397}"/>
              </a:ext>
            </a:extLst>
          </p:cNvPr>
          <p:cNvSpPr txBox="1"/>
          <p:nvPr/>
        </p:nvSpPr>
        <p:spPr>
          <a:xfrm>
            <a:off x="723898" y="4118343"/>
            <a:ext cx="273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Raleway" pitchFamily="2" charset="0"/>
              </a:rPr>
              <a:t>MySQL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46D0FB8-ED8C-F2AC-9206-9602CDFB2C30}"/>
              </a:ext>
            </a:extLst>
          </p:cNvPr>
          <p:cNvSpPr txBox="1"/>
          <p:nvPr/>
        </p:nvSpPr>
        <p:spPr>
          <a:xfrm>
            <a:off x="5473661" y="4118343"/>
            <a:ext cx="273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Raleway" pitchFamily="2" charset="0"/>
              </a:rPr>
              <a:t>RDS</a:t>
            </a:r>
          </a:p>
        </p:txBody>
      </p:sp>
      <p:pic>
        <p:nvPicPr>
          <p:cNvPr id="2058" name="Picture 10" descr="Logo Mysql PNG images, Free Download - Free Transparent PNG Logos">
            <a:extLst>
              <a:ext uri="{FF2B5EF4-FFF2-40B4-BE49-F238E27FC236}">
                <a16:creationId xmlns:a16="http://schemas.microsoft.com/office/drawing/2014/main" id="{80A48B50-AA82-E62C-42EF-B6B51B9B1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73" y="1204384"/>
            <a:ext cx="2892502" cy="289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WS RDS Logo PNG Transparent &amp; SVG Vector - Freebie Supply">
            <a:extLst>
              <a:ext uri="{FF2B5EF4-FFF2-40B4-BE49-F238E27FC236}">
                <a16:creationId xmlns:a16="http://schemas.microsoft.com/office/drawing/2014/main" id="{DFBA18F4-9676-31E4-A749-FACA53465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779" y="1521440"/>
            <a:ext cx="3227291" cy="242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349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dirty="0"/>
              <a:t>Análisis Exploratorio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/>
              <a:t>03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n-US" dirty="0" err="1"/>
              <a:t>Impacto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tweets</a:t>
            </a:r>
          </a:p>
        </p:txBody>
      </p:sp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id="{D0FB59F8-C59F-4D5C-98B2-B2B621383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1772" y="280775"/>
            <a:ext cx="3322320" cy="88077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2F37EC7-98BD-4D18-BA4C-930F6A295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39" y="4591050"/>
            <a:ext cx="845820" cy="68328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6" name="Complemento 55" title="Visor web">
                <a:extLst>
                  <a:ext uri="{FF2B5EF4-FFF2-40B4-BE49-F238E27FC236}">
                    <a16:creationId xmlns:a16="http://schemas.microsoft.com/office/drawing/2014/main" id="{9FBEE37F-98D2-CCD3-8531-C146D7DC67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0904080"/>
                  </p:ext>
                </p:extLst>
              </p:nvPr>
            </p:nvGraphicFramePr>
            <p:xfrm>
              <a:off x="1715386" y="1295567"/>
              <a:ext cx="5713228" cy="339136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56" name="Complemento 55" title="Visor web">
                <a:extLst>
                  <a:ext uri="{FF2B5EF4-FFF2-40B4-BE49-F238E27FC236}">
                    <a16:creationId xmlns:a16="http://schemas.microsoft.com/office/drawing/2014/main" id="{9FBEE37F-98D2-CCD3-8531-C146D7DC67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5386" y="1295567"/>
                <a:ext cx="5713228" cy="33913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0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>
            <a:normAutofit/>
          </a:bodyPr>
          <a:lstStyle/>
          <a:p>
            <a:r>
              <a:rPr lang="en-US" dirty="0" err="1"/>
              <a:t>Usuarios</a:t>
            </a:r>
            <a:r>
              <a:rPr lang="en-US" dirty="0"/>
              <a:t> que mas </a:t>
            </a:r>
            <a:r>
              <a:rPr lang="en-US" dirty="0" err="1"/>
              <a:t>citan</a:t>
            </a:r>
            <a:r>
              <a:rPr lang="en-US" dirty="0"/>
              <a:t> a la </a:t>
            </a:r>
            <a:r>
              <a:rPr lang="en-US" dirty="0" err="1"/>
              <a:t>cuenta</a:t>
            </a:r>
            <a:endParaRPr lang="en-US" dirty="0"/>
          </a:p>
        </p:txBody>
      </p:sp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id="{D0FB59F8-C59F-4D5C-98B2-B2B621383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1772" y="280775"/>
            <a:ext cx="3322320" cy="88077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2F37EC7-98BD-4D18-BA4C-930F6A295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39" y="4591050"/>
            <a:ext cx="845820" cy="68328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6" name="Complemento 55" title="Visor web">
                <a:extLst>
                  <a:ext uri="{FF2B5EF4-FFF2-40B4-BE49-F238E27FC236}">
                    <a16:creationId xmlns:a16="http://schemas.microsoft.com/office/drawing/2014/main" id="{9FBEE37F-98D2-CCD3-8531-C146D7DC670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15386" y="1295567"/>
              <a:ext cx="5713228" cy="339136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56" name="Complemento 55" title="Visor web">
                <a:extLst>
                  <a:ext uri="{FF2B5EF4-FFF2-40B4-BE49-F238E27FC236}">
                    <a16:creationId xmlns:a16="http://schemas.microsoft.com/office/drawing/2014/main" id="{9FBEE37F-98D2-CCD3-8531-C146D7DC67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5386" y="1295567"/>
                <a:ext cx="5713228" cy="33913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1611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Animated IT Services Project Proposal by Slidesgo">
  <a:themeElements>
    <a:clrScheme name="Personalizado 18">
      <a:dk1>
        <a:srgbClr val="262625"/>
      </a:dk1>
      <a:lt1>
        <a:sysClr val="window" lastClr="FFFFFF"/>
      </a:lt1>
      <a:dk2>
        <a:srgbClr val="1FD81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webextensions/webextension1.xml><?xml version="1.0" encoding="utf-8"?>
<we:webextension xmlns:we="http://schemas.microsoft.com/office/webextensions/webextension/2010/11" id="{1318C26B-4D20-4EF3-94DB-9DE8A16AB544}">
  <we:reference id="wa104295828" version="1.9.0.0" store="es-E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lotly.com/~J-Tron123/68/&quot;,&quot;values&quot;:{},&quot;data&quot;:{&quot;uri&quot;:&quot;plotly.com/~J-Tron123/68/&quot;},&quot;secure&quot;:false}],&quot;name&quot;:&quot;plotly.com/~J-Tron123/68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1318C26B-4D20-4EF3-94DB-9DE8A16AB544}">
  <we:reference id="wa104295828" version="1.9.0.0" store="es-E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//plotly.com/~J-Tron123/70/&quot;,&quot;values&quot;:{},&quot;data&quot;:{&quot;uri&quot;:&quot;//plotly.com/~J-Tron123/70/&quot;},&quot;secure&quot;:false}],&quot;name&quot;:&quot;//plotly.com/~J-Tron123/70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1318C26B-4D20-4EF3-94DB-9DE8A16AB544}">
  <we:reference id="wa104295828" version="1.9.0.0" store="es-E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lotly.com/~J-Tron123/72/&quot;,&quot;values&quot;:{},&quot;data&quot;:{&quot;uri&quot;:&quot;plotly.com/~J-Tron123/72/&quot;},&quot;secure&quot;:false}],&quot;name&quot;:&quot;plotly.com/~J-Tron123/72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1318C26B-4D20-4EF3-94DB-9DE8A16AB544}">
  <we:reference id="wa104295828" version="1.9.0.0" store="es-E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lotly.com/~J-Tron123/74/&quot;,&quot;values&quot;:{},&quot;data&quot;:{&quot;uri&quot;:&quot;plotly.com/~J-Tron123/74/&quot;},&quot;secure&quot;:false}],&quot;name&quot;:&quot;plotly.com/~J-Tron123/74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1178</TotalTime>
  <Words>225</Words>
  <Application>Microsoft Office PowerPoint</Application>
  <PresentationFormat>Presentación en pantalla (16:9)</PresentationFormat>
  <Paragraphs>47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Raleway</vt:lpstr>
      <vt:lpstr>Roboto</vt:lpstr>
      <vt:lpstr>Space Mono</vt:lpstr>
      <vt:lpstr>Animated IT Services Project Proposal by Slidesgo</vt:lpstr>
      <vt:lpstr>Prueba Técnica DataCompany </vt:lpstr>
      <vt:lpstr>Resumen del proyecto</vt:lpstr>
      <vt:lpstr>Atacar API Twitter</vt:lpstr>
      <vt:lpstr>Herramientas</vt:lpstr>
      <vt:lpstr>Base de datos</vt:lpstr>
      <vt:lpstr>Herramientas</vt:lpstr>
      <vt:lpstr>Análisis Exploratorio</vt:lpstr>
      <vt:lpstr>Impacto de los tweets</vt:lpstr>
      <vt:lpstr>Usuarios que mas citan a la cuenta</vt:lpstr>
      <vt:lpstr>Meses de mayor actividad de publicaciones en la cuenta</vt:lpstr>
      <vt:lpstr>Correlación entre las métricas de los tuits</vt:lpstr>
      <vt:lpstr>Predicciones</vt:lpstr>
      <vt:lpstr>Resultados de las predicciones</vt:lpstr>
      <vt:lpstr>API</vt:lpstr>
      <vt:lpstr>Despliegue de la API</vt:lpstr>
      <vt:lpstr>Herramientas</vt:lpstr>
      <vt:lpstr>Gracias!!!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 Rodríguez</cp:lastModifiedBy>
  <cp:revision>27</cp:revision>
  <dcterms:created xsi:type="dcterms:W3CDTF">2021-10-12T08:06:43Z</dcterms:created>
  <dcterms:modified xsi:type="dcterms:W3CDTF">2022-05-24T04:13:37Z</dcterms:modified>
</cp:coreProperties>
</file>